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Lst>
  <p:sldSz cx="18288000" cy="10287000"/>
  <p:notesSz cx="6858000" cy="9144000"/>
  <p:embeddedFontLst>
    <p:embeddedFont>
      <p:font typeface="Poppins" panose="00000500000000000000" pitchFamily="2" charset="0"/>
      <p:regular r:id="rId6"/>
      <p:bold r:id="rId7"/>
      <p:italic r:id="rId8"/>
      <p:boldItalic r:id="rId9"/>
    </p:embeddedFont>
    <p:embeddedFont>
      <p:font typeface="Poppins Bold" panose="00000800000000000000"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1661"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ideo" Target="https://www.youtube.com/embed/RCPUQmvS37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O" dirty="0"/>
          </a:p>
        </p:txBody>
      </p:sp>
      <p:sp>
        <p:nvSpPr>
          <p:cNvPr id="3" name="Freeform 3"/>
          <p:cNvSpPr/>
          <p:nvPr/>
        </p:nvSpPr>
        <p:spPr>
          <a:xfrm>
            <a:off x="9753599" y="6057900"/>
            <a:ext cx="8850657" cy="4352780"/>
          </a:xfrm>
          <a:custGeom>
            <a:avLst/>
            <a:gdLst/>
            <a:ahLst/>
            <a:cxnLst/>
            <a:rect l="l" t="t" r="r" b="b"/>
            <a:pathLst>
              <a:path w="12962006" h="7576025">
                <a:moveTo>
                  <a:pt x="0" y="0"/>
                </a:moveTo>
                <a:lnTo>
                  <a:pt x="12962006" y="0"/>
                </a:lnTo>
                <a:lnTo>
                  <a:pt x="12962006" y="7576024"/>
                </a:lnTo>
                <a:lnTo>
                  <a:pt x="0" y="7576024"/>
                </a:lnTo>
                <a:lnTo>
                  <a:pt x="0" y="0"/>
                </a:lnTo>
                <a:close/>
              </a:path>
            </a:pathLst>
          </a:custGeom>
          <a:blipFill>
            <a:blip r:embed="rId3">
              <a:extLst>
                <a:ext uri="{96DAC541-7B7A-43D3-8B79-37D633B846F1}">
                  <asvg:svgBlip xmlns:asvg="http://schemas.microsoft.com/office/drawing/2016/SVG/main" r:embed="rId4"/>
                </a:ext>
              </a:extLst>
            </a:blip>
            <a:stretch>
              <a:fillRect b="-71092"/>
            </a:stretch>
          </a:blipFill>
        </p:spPr>
        <p:txBody>
          <a:bodyPr/>
          <a:lstStyle/>
          <a:p>
            <a:endParaRPr lang="es-CO"/>
          </a:p>
        </p:txBody>
      </p:sp>
      <p:sp>
        <p:nvSpPr>
          <p:cNvPr id="4" name="Freeform 4"/>
          <p:cNvSpPr/>
          <p:nvPr/>
        </p:nvSpPr>
        <p:spPr>
          <a:xfrm flipH="1" flipV="1">
            <a:off x="-5452303" y="-1353305"/>
            <a:ext cx="12962006" cy="7576025"/>
          </a:xfrm>
          <a:custGeom>
            <a:avLst/>
            <a:gdLst/>
            <a:ahLst/>
            <a:cxnLst/>
            <a:rect l="l" t="t" r="r" b="b"/>
            <a:pathLst>
              <a:path w="12962006" h="7576025">
                <a:moveTo>
                  <a:pt x="12962006" y="7576024"/>
                </a:moveTo>
                <a:lnTo>
                  <a:pt x="0" y="7576024"/>
                </a:lnTo>
                <a:lnTo>
                  <a:pt x="0" y="0"/>
                </a:lnTo>
                <a:lnTo>
                  <a:pt x="12962006" y="0"/>
                </a:lnTo>
                <a:lnTo>
                  <a:pt x="12962006" y="7576024"/>
                </a:lnTo>
                <a:close/>
              </a:path>
            </a:pathLst>
          </a:custGeom>
          <a:blipFill>
            <a:blip r:embed="rId3">
              <a:extLst>
                <a:ext uri="{96DAC541-7B7A-43D3-8B79-37D633B846F1}">
                  <asvg:svgBlip xmlns:asvg="http://schemas.microsoft.com/office/drawing/2016/SVG/main" r:embed="rId4"/>
                </a:ext>
              </a:extLst>
            </a:blip>
            <a:stretch>
              <a:fillRect b="-71092"/>
            </a:stretch>
          </a:blipFill>
        </p:spPr>
        <p:txBody>
          <a:bodyPr/>
          <a:lstStyle/>
          <a:p>
            <a:endParaRPr lang="es-CO"/>
          </a:p>
        </p:txBody>
      </p:sp>
      <p:sp>
        <p:nvSpPr>
          <p:cNvPr id="5" name="Freeform 5"/>
          <p:cNvSpPr/>
          <p:nvPr/>
        </p:nvSpPr>
        <p:spPr>
          <a:xfrm>
            <a:off x="1028700" y="1028700"/>
            <a:ext cx="12366885" cy="8229600"/>
          </a:xfrm>
          <a:custGeom>
            <a:avLst/>
            <a:gdLst/>
            <a:ahLst/>
            <a:cxnLst/>
            <a:rect l="l" t="t" r="r" b="b"/>
            <a:pathLst>
              <a:path w="12366885" h="8229600">
                <a:moveTo>
                  <a:pt x="0" y="0"/>
                </a:moveTo>
                <a:lnTo>
                  <a:pt x="12366885" y="0"/>
                </a:lnTo>
                <a:lnTo>
                  <a:pt x="12366885"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dirty="0"/>
          </a:p>
        </p:txBody>
      </p:sp>
      <p:sp>
        <p:nvSpPr>
          <p:cNvPr id="7" name="TextBox 7"/>
          <p:cNvSpPr txBox="1"/>
          <p:nvPr/>
        </p:nvSpPr>
        <p:spPr>
          <a:xfrm>
            <a:off x="2274047" y="3576283"/>
            <a:ext cx="10010650" cy="1646989"/>
          </a:xfrm>
          <a:prstGeom prst="rect">
            <a:avLst/>
          </a:prstGeom>
        </p:spPr>
        <p:txBody>
          <a:bodyPr lIns="0" tIns="0" rIns="0" bIns="0" rtlCol="0" anchor="t">
            <a:spAutoFit/>
          </a:bodyPr>
          <a:lstStyle/>
          <a:p>
            <a:pPr algn="l">
              <a:lnSpc>
                <a:spcPts val="12276"/>
              </a:lnSpc>
            </a:pPr>
            <a:r>
              <a:rPr lang="en-US" sz="12922" b="1" spc="-646" dirty="0" err="1">
                <a:solidFill>
                  <a:srgbClr val="FFFBF7"/>
                </a:solidFill>
                <a:latin typeface="Poppins Bold"/>
                <a:ea typeface="Poppins Bold"/>
                <a:cs typeface="Poppins Bold"/>
                <a:sym typeface="Poppins Bold"/>
              </a:rPr>
              <a:t>RoboTeach</a:t>
            </a:r>
            <a:endParaRPr lang="en-US" sz="12922" b="1" spc="-646" dirty="0">
              <a:solidFill>
                <a:srgbClr val="FFFBF7"/>
              </a:solidFill>
              <a:latin typeface="Poppins Bold"/>
              <a:ea typeface="Poppins Bold"/>
              <a:cs typeface="Poppins Bold"/>
              <a:sym typeface="Poppins Bold"/>
            </a:endParaRPr>
          </a:p>
        </p:txBody>
      </p:sp>
      <p:sp>
        <p:nvSpPr>
          <p:cNvPr id="8" name="TextBox 8"/>
          <p:cNvSpPr txBox="1"/>
          <p:nvPr/>
        </p:nvSpPr>
        <p:spPr>
          <a:xfrm>
            <a:off x="6273467" y="8621725"/>
            <a:ext cx="5490501" cy="541325"/>
          </a:xfrm>
          <a:prstGeom prst="rect">
            <a:avLst/>
          </a:prstGeom>
        </p:spPr>
        <p:txBody>
          <a:bodyPr lIns="0" tIns="0" rIns="0" bIns="0" rtlCol="0" anchor="t">
            <a:spAutoFit/>
          </a:bodyPr>
          <a:lstStyle/>
          <a:p>
            <a:pPr algn="l">
              <a:lnSpc>
                <a:spcPts val="4163"/>
              </a:lnSpc>
            </a:pPr>
            <a:r>
              <a:rPr lang="en-US" sz="3084" spc="154">
                <a:solidFill>
                  <a:srgbClr val="FFFFFF"/>
                </a:solidFill>
                <a:latin typeface="Poppins"/>
                <a:ea typeface="Poppins"/>
                <a:cs typeface="Poppins"/>
                <a:sym typeface="Poppins"/>
              </a:rPr>
              <a:t>www.reallygreatsite.com</a:t>
            </a:r>
          </a:p>
        </p:txBody>
      </p:sp>
      <p:sp>
        <p:nvSpPr>
          <p:cNvPr id="9" name="Rectangle 8">
            <a:extLst>
              <a:ext uri="{FF2B5EF4-FFF2-40B4-BE49-F238E27FC236}">
                <a16:creationId xmlns:a16="http://schemas.microsoft.com/office/drawing/2014/main" id="{96C3E8FC-5BB8-0146-E7BD-877F673A00C4}"/>
              </a:ext>
            </a:extLst>
          </p:cNvPr>
          <p:cNvSpPr/>
          <p:nvPr/>
        </p:nvSpPr>
        <p:spPr>
          <a:xfrm>
            <a:off x="1654662" y="5562266"/>
            <a:ext cx="10109306" cy="2308324"/>
          </a:xfrm>
          <a:prstGeom prst="rect">
            <a:avLst/>
          </a:prstGeom>
          <a:noFill/>
        </p:spPr>
        <p:txBody>
          <a:bodyPr wrap="none" lIns="91440" tIns="45720" rIns="91440" bIns="45720">
            <a:spAutoFit/>
          </a:bodyPr>
          <a:lstStyle/>
          <a:p>
            <a:pPr algn="ctr"/>
            <a:r>
              <a:rPr lang="en-US" sz="4800" b="1" cap="none" spc="0" dirty="0">
                <a:ln w="0"/>
                <a:solidFill>
                  <a:schemeClr val="bg1"/>
                </a:solidFill>
                <a:effectLst>
                  <a:outerShdw blurRad="38100" dist="19050" dir="2700000" algn="tl" rotWithShape="0">
                    <a:schemeClr val="dk1">
                      <a:alpha val="40000"/>
                    </a:schemeClr>
                  </a:outerShdw>
                </a:effectLst>
              </a:rPr>
              <a:t>Prepared By</a:t>
            </a:r>
            <a:r>
              <a:rPr lang="es-419" sz="4800" b="1" cap="none" spc="0" dirty="0">
                <a:ln w="0"/>
                <a:solidFill>
                  <a:schemeClr val="bg1"/>
                </a:solidFill>
                <a:effectLst>
                  <a:outerShdw blurRad="38100" dist="19050" dir="2700000" algn="tl" rotWithShape="0">
                    <a:schemeClr val="dk1">
                      <a:alpha val="40000"/>
                    </a:schemeClr>
                  </a:outerShdw>
                </a:effectLst>
              </a:rPr>
              <a:t>: </a:t>
            </a:r>
            <a:r>
              <a:rPr lang="en-US" sz="4800" b="1" cap="none" spc="0" dirty="0">
                <a:ln w="0"/>
                <a:solidFill>
                  <a:schemeClr val="bg1"/>
                </a:solidFill>
                <a:effectLst>
                  <a:outerShdw blurRad="38100" dist="19050" dir="2700000" algn="tl" rotWithShape="0">
                    <a:schemeClr val="dk1">
                      <a:alpha val="40000"/>
                    </a:schemeClr>
                  </a:outerShdw>
                </a:effectLst>
              </a:rPr>
              <a:t>Erik, Zaid, Rishi, and Cira</a:t>
            </a:r>
          </a:p>
          <a:p>
            <a:pPr algn="ctr"/>
            <a:endParaRPr lang="en-US" sz="4800" b="1" dirty="0">
              <a:ln w="0"/>
              <a:solidFill>
                <a:schemeClr val="bg1"/>
              </a:solidFill>
              <a:effectLst>
                <a:outerShdw blurRad="38100" dist="19050" dir="2700000" algn="tl" rotWithShape="0">
                  <a:schemeClr val="dk1">
                    <a:alpha val="40000"/>
                  </a:schemeClr>
                </a:outerShdw>
              </a:effectLst>
            </a:endParaRPr>
          </a:p>
          <a:p>
            <a:pPr algn="ctr"/>
            <a:r>
              <a:rPr lang="en-US" sz="4800" b="1" cap="none" spc="0" dirty="0">
                <a:ln w="0"/>
                <a:solidFill>
                  <a:schemeClr val="bg1"/>
                </a:solidFill>
                <a:effectLst>
                  <a:outerShdw blurRad="38100" dist="19050" dir="2700000" algn="tl" rotWithShape="0">
                    <a:schemeClr val="dk1">
                      <a:alpha val="40000"/>
                    </a:schemeClr>
                  </a:outerShdw>
                </a:effectLst>
              </a:rPr>
              <a:t>Hackathon 2025</a:t>
            </a:r>
          </a:p>
        </p:txBody>
      </p:sp>
      <p:pic>
        <p:nvPicPr>
          <p:cNvPr id="11" name="Picture 10">
            <a:extLst>
              <a:ext uri="{FF2B5EF4-FFF2-40B4-BE49-F238E27FC236}">
                <a16:creationId xmlns:a16="http://schemas.microsoft.com/office/drawing/2014/main" id="{22883367-67DC-97AC-0CF4-5415AD863B3C}"/>
              </a:ext>
            </a:extLst>
          </p:cNvPr>
          <p:cNvPicPr>
            <a:picLocks noChangeAspect="1"/>
          </p:cNvPicPr>
          <p:nvPr/>
        </p:nvPicPr>
        <p:blipFill>
          <a:blip r:embed="rId7"/>
          <a:stretch>
            <a:fillRect/>
          </a:stretch>
        </p:blipFill>
        <p:spPr>
          <a:xfrm>
            <a:off x="12474072" y="2095500"/>
            <a:ext cx="5238395" cy="52790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O"/>
          </a:p>
        </p:txBody>
      </p:sp>
      <p:sp>
        <p:nvSpPr>
          <p:cNvPr id="3" name="Freeform 3"/>
          <p:cNvSpPr/>
          <p:nvPr/>
        </p:nvSpPr>
        <p:spPr>
          <a:xfrm flipV="1">
            <a:off x="951408" y="-2546372"/>
            <a:ext cx="16643078" cy="8706447"/>
          </a:xfrm>
          <a:custGeom>
            <a:avLst/>
            <a:gdLst/>
            <a:ahLst/>
            <a:cxnLst/>
            <a:rect l="l" t="t" r="r" b="b"/>
            <a:pathLst>
              <a:path w="16643078" h="8706447">
                <a:moveTo>
                  <a:pt x="0" y="8706446"/>
                </a:moveTo>
                <a:lnTo>
                  <a:pt x="16643077" y="8706446"/>
                </a:lnTo>
                <a:lnTo>
                  <a:pt x="16643077" y="0"/>
                </a:lnTo>
                <a:lnTo>
                  <a:pt x="0" y="0"/>
                </a:lnTo>
                <a:lnTo>
                  <a:pt x="0" y="8706446"/>
                </a:lnTo>
                <a:close/>
              </a:path>
            </a:pathLst>
          </a:custGeom>
          <a:blipFill>
            <a:blip r:embed="rId3">
              <a:extLst>
                <a:ext uri="{96DAC541-7B7A-43D3-8B79-37D633B846F1}">
                  <asvg:svgBlip xmlns:asvg="http://schemas.microsoft.com/office/drawing/2016/SVG/main" r:embed="rId4"/>
                </a:ext>
              </a:extLst>
            </a:blip>
            <a:stretch>
              <a:fillRect b="-91158"/>
            </a:stretch>
          </a:blipFill>
        </p:spPr>
        <p:txBody>
          <a:bodyPr/>
          <a:lstStyle/>
          <a:p>
            <a:endParaRPr lang="es-CO"/>
          </a:p>
        </p:txBody>
      </p:sp>
      <p:sp>
        <p:nvSpPr>
          <p:cNvPr id="4" name="Freeform 4"/>
          <p:cNvSpPr/>
          <p:nvPr/>
        </p:nvSpPr>
        <p:spPr>
          <a:xfrm>
            <a:off x="193337" y="3087163"/>
            <a:ext cx="16643078" cy="8706447"/>
          </a:xfrm>
          <a:custGeom>
            <a:avLst/>
            <a:gdLst/>
            <a:ahLst/>
            <a:cxnLst/>
            <a:rect l="l" t="t" r="r" b="b"/>
            <a:pathLst>
              <a:path w="16643078" h="8706447">
                <a:moveTo>
                  <a:pt x="0" y="0"/>
                </a:moveTo>
                <a:lnTo>
                  <a:pt x="16643077" y="0"/>
                </a:lnTo>
                <a:lnTo>
                  <a:pt x="16643077" y="8706447"/>
                </a:lnTo>
                <a:lnTo>
                  <a:pt x="0" y="8706447"/>
                </a:lnTo>
                <a:lnTo>
                  <a:pt x="0" y="0"/>
                </a:lnTo>
                <a:close/>
              </a:path>
            </a:pathLst>
          </a:custGeom>
          <a:blipFill>
            <a:blip r:embed="rId3">
              <a:extLst>
                <a:ext uri="{96DAC541-7B7A-43D3-8B79-37D633B846F1}">
                  <asvg:svgBlip xmlns:asvg="http://schemas.microsoft.com/office/drawing/2016/SVG/main" r:embed="rId4"/>
                </a:ext>
              </a:extLst>
            </a:blip>
            <a:stretch>
              <a:fillRect b="-91158"/>
            </a:stretch>
          </a:blipFill>
        </p:spPr>
        <p:txBody>
          <a:bodyPr/>
          <a:lstStyle/>
          <a:p>
            <a:endParaRPr lang="es-CO"/>
          </a:p>
        </p:txBody>
      </p:sp>
      <p:sp>
        <p:nvSpPr>
          <p:cNvPr id="5" name="Freeform 5"/>
          <p:cNvSpPr/>
          <p:nvPr/>
        </p:nvSpPr>
        <p:spPr>
          <a:xfrm>
            <a:off x="2316573" y="528677"/>
            <a:ext cx="13912746" cy="9258300"/>
          </a:xfrm>
          <a:custGeom>
            <a:avLst/>
            <a:gdLst/>
            <a:ahLst/>
            <a:cxnLst/>
            <a:rect l="l" t="t" r="r" b="b"/>
            <a:pathLst>
              <a:path w="13912746" h="9258300">
                <a:moveTo>
                  <a:pt x="0" y="0"/>
                </a:moveTo>
                <a:lnTo>
                  <a:pt x="13912746" y="0"/>
                </a:lnTo>
                <a:lnTo>
                  <a:pt x="13912746" y="9258300"/>
                </a:lnTo>
                <a:lnTo>
                  <a:pt x="0" y="9258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6" name="TextBox 6"/>
          <p:cNvSpPr txBox="1"/>
          <p:nvPr/>
        </p:nvSpPr>
        <p:spPr>
          <a:xfrm>
            <a:off x="3276600" y="2708023"/>
            <a:ext cx="11734800" cy="4405758"/>
          </a:xfrm>
          <a:prstGeom prst="rect">
            <a:avLst/>
          </a:prstGeom>
          <a:solidFill>
            <a:schemeClr val="tx2">
              <a:lumMod val="50000"/>
            </a:schemeClr>
          </a:solidFill>
        </p:spPr>
        <p:txBody>
          <a:bodyPr wrap="square" lIns="0" tIns="0" rIns="0" bIns="0" rtlCol="0" anchor="t">
            <a:spAutoFit/>
          </a:bodyPr>
          <a:lstStyle/>
          <a:p>
            <a:pPr algn="just">
              <a:lnSpc>
                <a:spcPts val="3758"/>
              </a:lnSpc>
            </a:pPr>
            <a:r>
              <a:rPr lang="en-US" sz="4000" dirty="0" err="1">
                <a:solidFill>
                  <a:schemeClr val="bg1"/>
                </a:solidFill>
              </a:rPr>
              <a:t>RoboTeach</a:t>
            </a:r>
            <a:r>
              <a:rPr lang="en-US" sz="4000" dirty="0">
                <a:solidFill>
                  <a:schemeClr val="bg1"/>
                </a:solidFill>
              </a:rPr>
              <a:t> is a learning robot that makes coding fun and simple for kids aged 5–7. Using voice recognition, children send commands and physically execute actions, strengthening laterality and spatial reasoning while learning to code. Unlike Scratch or other robot kits, </a:t>
            </a:r>
            <a:r>
              <a:rPr lang="en-US" sz="4000" dirty="0" err="1">
                <a:solidFill>
                  <a:schemeClr val="bg1"/>
                </a:solidFill>
              </a:rPr>
              <a:t>RoboTeach</a:t>
            </a:r>
            <a:r>
              <a:rPr lang="en-US" sz="4000" dirty="0">
                <a:solidFill>
                  <a:schemeClr val="bg1"/>
                </a:solidFill>
              </a:rPr>
              <a:t> is mobile-first, easy to use, and works both at home and in schools. Kids gain confidence and joy, parents see real STEM learning, and teachers get an affordable, curriculum-ready tool.</a:t>
            </a:r>
            <a:endParaRPr lang="en-US" sz="4000" b="1" spc="139" dirty="0">
              <a:solidFill>
                <a:schemeClr val="bg1"/>
              </a:solidFill>
              <a:latin typeface="Poppins"/>
              <a:ea typeface="Poppins"/>
              <a:cs typeface="Poppins"/>
              <a:sym typeface="Poppins"/>
            </a:endParaRPr>
          </a:p>
        </p:txBody>
      </p:sp>
      <p:sp>
        <p:nvSpPr>
          <p:cNvPr id="8" name="TextBox 8"/>
          <p:cNvSpPr txBox="1"/>
          <p:nvPr/>
        </p:nvSpPr>
        <p:spPr>
          <a:xfrm>
            <a:off x="5687400" y="1482383"/>
            <a:ext cx="7171092" cy="898708"/>
          </a:xfrm>
          <a:prstGeom prst="rect">
            <a:avLst/>
          </a:prstGeom>
        </p:spPr>
        <p:txBody>
          <a:bodyPr lIns="0" tIns="0" rIns="0" bIns="0" rtlCol="0" anchor="t">
            <a:spAutoFit/>
          </a:bodyPr>
          <a:lstStyle/>
          <a:p>
            <a:pPr algn="ctr">
              <a:lnSpc>
                <a:spcPts val="6728"/>
              </a:lnSpc>
            </a:pPr>
            <a:r>
              <a:rPr lang="en-US" sz="7082" b="1" spc="-354" dirty="0">
                <a:solidFill>
                  <a:srgbClr val="FFFFFF"/>
                </a:solidFill>
                <a:latin typeface="Poppins Bold"/>
                <a:ea typeface="Poppins Bold"/>
                <a:cs typeface="Poppins Bold"/>
                <a:sym typeface="Poppins Bold"/>
              </a:rPr>
              <a:t>Introduction</a:t>
            </a:r>
          </a:p>
        </p:txBody>
      </p:sp>
      <p:pic>
        <p:nvPicPr>
          <p:cNvPr id="13" name="Picture 12">
            <a:extLst>
              <a:ext uri="{FF2B5EF4-FFF2-40B4-BE49-F238E27FC236}">
                <a16:creationId xmlns:a16="http://schemas.microsoft.com/office/drawing/2014/main" id="{70CC693E-1EE0-7A93-DFB2-E6C766AB16D9}"/>
              </a:ext>
            </a:extLst>
          </p:cNvPr>
          <p:cNvPicPr>
            <a:picLocks noChangeAspect="1"/>
          </p:cNvPicPr>
          <p:nvPr/>
        </p:nvPicPr>
        <p:blipFill>
          <a:blip r:embed="rId7"/>
          <a:stretch>
            <a:fillRect/>
          </a:stretch>
        </p:blipFill>
        <p:spPr>
          <a:xfrm>
            <a:off x="7962900" y="7192012"/>
            <a:ext cx="2781300" cy="28028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s-CO"/>
          </a:p>
        </p:txBody>
      </p:sp>
      <p:sp>
        <p:nvSpPr>
          <p:cNvPr id="3" name="Freeform 3"/>
          <p:cNvSpPr/>
          <p:nvPr/>
        </p:nvSpPr>
        <p:spPr>
          <a:xfrm flipV="1">
            <a:off x="-5486400" y="2067053"/>
            <a:ext cx="18288000" cy="6152894"/>
          </a:xfrm>
          <a:custGeom>
            <a:avLst/>
            <a:gdLst/>
            <a:ahLst/>
            <a:cxnLst/>
            <a:rect l="l" t="t" r="r" b="b"/>
            <a:pathLst>
              <a:path w="18288000" h="6152894">
                <a:moveTo>
                  <a:pt x="0" y="6152894"/>
                </a:moveTo>
                <a:lnTo>
                  <a:pt x="18288000" y="6152894"/>
                </a:lnTo>
                <a:lnTo>
                  <a:pt x="18288000" y="0"/>
                </a:lnTo>
                <a:lnTo>
                  <a:pt x="0" y="0"/>
                </a:lnTo>
                <a:lnTo>
                  <a:pt x="0" y="6152894"/>
                </a:lnTo>
                <a:close/>
              </a:path>
            </a:pathLst>
          </a:custGeom>
          <a:blipFill>
            <a:blip r:embed="rId3">
              <a:extLst>
                <a:ext uri="{96DAC541-7B7A-43D3-8B79-37D633B846F1}">
                  <asvg:svgBlip xmlns:asvg="http://schemas.microsoft.com/office/drawing/2016/SVG/main" r:embed="rId4"/>
                </a:ext>
              </a:extLst>
            </a:blip>
            <a:stretch>
              <a:fillRect r="-21" b="-197290"/>
            </a:stretch>
          </a:blipFill>
        </p:spPr>
        <p:txBody>
          <a:bodyPr/>
          <a:lstStyle/>
          <a:p>
            <a:endParaRPr lang="es-CO"/>
          </a:p>
        </p:txBody>
      </p:sp>
      <p:sp>
        <p:nvSpPr>
          <p:cNvPr id="4" name="TextBox 4"/>
          <p:cNvSpPr txBox="1"/>
          <p:nvPr/>
        </p:nvSpPr>
        <p:spPr>
          <a:xfrm>
            <a:off x="3898984" y="-762999"/>
            <a:ext cx="10490032" cy="1764266"/>
          </a:xfrm>
          <a:prstGeom prst="rect">
            <a:avLst/>
          </a:prstGeom>
        </p:spPr>
        <p:txBody>
          <a:bodyPr lIns="0" tIns="0" rIns="0" bIns="0" rtlCol="0" anchor="t">
            <a:spAutoFit/>
          </a:bodyPr>
          <a:lstStyle/>
          <a:p>
            <a:pPr algn="ctr">
              <a:lnSpc>
                <a:spcPts val="15715"/>
              </a:lnSpc>
            </a:pPr>
            <a:r>
              <a:rPr lang="en-US" sz="7080" b="1" spc="-590" dirty="0">
                <a:solidFill>
                  <a:srgbClr val="FFFFFF"/>
                </a:solidFill>
                <a:latin typeface="Poppins Bold"/>
                <a:ea typeface="Poppins Bold"/>
                <a:cs typeface="Poppins Bold"/>
                <a:sym typeface="Poppins Bold"/>
              </a:rPr>
              <a:t>Value Proposition Canvas</a:t>
            </a:r>
          </a:p>
        </p:txBody>
      </p:sp>
      <p:pic>
        <p:nvPicPr>
          <p:cNvPr id="17" name="Picture 16">
            <a:extLst>
              <a:ext uri="{FF2B5EF4-FFF2-40B4-BE49-F238E27FC236}">
                <a16:creationId xmlns:a16="http://schemas.microsoft.com/office/drawing/2014/main" id="{165074D3-011B-89A7-3EE1-E22A84610EC7}"/>
              </a:ext>
            </a:extLst>
          </p:cNvPr>
          <p:cNvPicPr>
            <a:picLocks noChangeAspect="1"/>
          </p:cNvPicPr>
          <p:nvPr/>
        </p:nvPicPr>
        <p:blipFill>
          <a:blip r:embed="rId5"/>
          <a:stretch>
            <a:fillRect/>
          </a:stretch>
        </p:blipFill>
        <p:spPr>
          <a:xfrm>
            <a:off x="212557" y="1001267"/>
            <a:ext cx="16647865" cy="9093255"/>
          </a:xfrm>
          <a:prstGeom prst="rect">
            <a:avLst/>
          </a:prstGeom>
        </p:spPr>
      </p:pic>
      <p:sp>
        <p:nvSpPr>
          <p:cNvPr id="8" name="Freeform 8"/>
          <p:cNvSpPr/>
          <p:nvPr/>
        </p:nvSpPr>
        <p:spPr>
          <a:xfrm rot="-1664390">
            <a:off x="15141321" y="7130239"/>
            <a:ext cx="5646347" cy="6208895"/>
          </a:xfrm>
          <a:custGeom>
            <a:avLst/>
            <a:gdLst/>
            <a:ahLst/>
            <a:cxnLst/>
            <a:rect l="l" t="t" r="r" b="b"/>
            <a:pathLst>
              <a:path w="7354610" h="7813663">
                <a:moveTo>
                  <a:pt x="0" y="0"/>
                </a:moveTo>
                <a:lnTo>
                  <a:pt x="7354610" y="0"/>
                </a:lnTo>
                <a:lnTo>
                  <a:pt x="7354610" y="7813663"/>
                </a:lnTo>
                <a:lnTo>
                  <a:pt x="0" y="7813663"/>
                </a:lnTo>
                <a:lnTo>
                  <a:pt x="0" y="0"/>
                </a:lnTo>
                <a:close/>
              </a:path>
            </a:pathLst>
          </a:custGeom>
          <a:blipFill>
            <a:blip r:embed="rId6"/>
            <a:stretch>
              <a:fillRect/>
            </a:stretch>
          </a:blipFill>
        </p:spPr>
        <p:txBody>
          <a:bodyPr/>
          <a:lstStyle/>
          <a:p>
            <a:endParaRPr lang="es-C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My DIY robot 💖 self-driving #arduino #ros2 #esp32 #3dprinting">
            <a:hlinkClick r:id="" action="ppaction://media"/>
            <a:extLst>
              <a:ext uri="{FF2B5EF4-FFF2-40B4-BE49-F238E27FC236}">
                <a16:creationId xmlns:a16="http://schemas.microsoft.com/office/drawing/2014/main" id="{1CB7E084-1C63-1DDC-77A2-3B0BA98F1CE5}"/>
              </a:ext>
            </a:extLst>
          </p:cNvPr>
          <p:cNvPicPr>
            <a:picLocks noRot="1" noChangeAspect="1"/>
          </p:cNvPicPr>
          <p:nvPr>
            <a:videoFile r:link="rId1"/>
          </p:nvPr>
        </p:nvPicPr>
        <p:blipFill>
          <a:blip r:embed="rId3"/>
          <a:stretch>
            <a:fillRect/>
          </a:stretch>
        </p:blipFill>
        <p:spPr>
          <a:xfrm>
            <a:off x="1524000" y="1142524"/>
            <a:ext cx="14706600" cy="8303101"/>
          </a:xfrm>
          <a:prstGeom prst="rect">
            <a:avLst/>
          </a:prstGeom>
        </p:spPr>
      </p:pic>
    </p:spTree>
    <p:extLst>
      <p:ext uri="{BB962C8B-B14F-4D97-AF65-F5344CB8AC3E}">
        <p14:creationId xmlns:p14="http://schemas.microsoft.com/office/powerpoint/2010/main" val="235622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106</Words>
  <Application>Microsoft Office PowerPoint</Application>
  <PresentationFormat>Custom</PresentationFormat>
  <Paragraphs>8</Paragraphs>
  <Slides>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Poppins</vt:lpstr>
      <vt:lpstr>Arial</vt:lpstr>
      <vt:lpstr>Calibri</vt:lpstr>
      <vt:lpstr>Poppins Bold</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Illustrative Artificial Intelligence Presentation</dc:title>
  <dc:creator>User</dc:creator>
  <cp:lastModifiedBy>Lucheta Rincón, Cira</cp:lastModifiedBy>
  <cp:revision>4</cp:revision>
  <dcterms:created xsi:type="dcterms:W3CDTF">2006-08-16T00:00:00Z</dcterms:created>
  <dcterms:modified xsi:type="dcterms:W3CDTF">2025-09-27T20:26:15Z</dcterms:modified>
  <dc:identifier>DAG0MTrYZx4</dc:identifier>
</cp:coreProperties>
</file>